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301" r:id="rId83"/>
    <p:sldId id="302" r:id="rId84"/>
    <p:sldId id="303" r:id="rId85"/>
    <p:sldId id="304" r:id="rId86"/>
    <p:sldId id="305" r:id="rId8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ileron Regular" charset="1" panose="00000500000000000000"/>
      <p:regular r:id="rId10"/>
    </p:embeddedFont>
    <p:embeddedFont>
      <p:font typeface="Aileron Regular Bold" charset="1" panose="00000800000000000000"/>
      <p:regular r:id="rId11"/>
    </p:embeddedFont>
    <p:embeddedFont>
      <p:font typeface="Aileron Regular Italics" charset="1" panose="00000500000000000000"/>
      <p:regular r:id="rId12"/>
    </p:embeddedFont>
    <p:embeddedFont>
      <p:font typeface="Aileron Regular Bold Italics" charset="1" panose="00000800000000000000"/>
      <p:regular r:id="rId13"/>
    </p:embeddedFont>
    <p:embeddedFont>
      <p:font typeface="Aleo" charset="1" panose="020F0502020204030203"/>
      <p:regular r:id="rId14"/>
    </p:embeddedFont>
    <p:embeddedFont>
      <p:font typeface="Aleo Bold" charset="1" panose="020F0802020204030203"/>
      <p:regular r:id="rId15"/>
    </p:embeddedFont>
    <p:embeddedFont>
      <p:font typeface="Aleo Italics" charset="1" panose="020F0502020204030203"/>
      <p:regular r:id="rId16"/>
    </p:embeddedFont>
    <p:embeddedFont>
      <p:font typeface="Aleo Bold Italics" charset="1" panose="020F0802020204030203"/>
      <p:regular r:id="rId17"/>
    </p:embeddedFont>
    <p:embeddedFont>
      <p:font typeface="Arimo" charset="1" panose="020B0604020202020204"/>
      <p:regular r:id="rId18"/>
    </p:embeddedFont>
    <p:embeddedFont>
      <p:font typeface="Arimo Bold" charset="1" panose="020B0704020202020204"/>
      <p:regular r:id="rId19"/>
    </p:embeddedFont>
    <p:embeddedFont>
      <p:font typeface="Arimo Italics" charset="1" panose="020B0604020202090204"/>
      <p:regular r:id="rId20"/>
    </p:embeddedFont>
    <p:embeddedFont>
      <p:font typeface="Arimo Bold Italics" charset="1" panose="020B0704020202090204"/>
      <p:regular r:id="rId21"/>
    </p:embeddedFont>
    <p:embeddedFont>
      <p:font typeface="Clear Sans Bold" charset="1" panose="020B0803030202020304"/>
      <p:regular r:id="rId22"/>
    </p:embeddedFont>
    <p:embeddedFont>
      <p:font typeface="Clear Sans Bold Italics" charset="1" panose="020B0803030202090304"/>
      <p:regular r:id="rId23"/>
    </p:embeddedFont>
    <p:embeddedFont>
      <p:font typeface="Clear Sans Regular" charset="1" panose="020B0503030202020304"/>
      <p:regular r:id="rId24"/>
    </p:embeddedFont>
    <p:embeddedFont>
      <p:font typeface="Clear Sans Regular Bold" charset="1" panose="020B0603030202020304"/>
      <p:regular r:id="rId25"/>
    </p:embeddedFont>
    <p:embeddedFont>
      <p:font typeface="Clear Sans Regular Italics" charset="1" panose="020B0503030202090304"/>
      <p:regular r:id="rId26"/>
    </p:embeddedFont>
    <p:embeddedFont>
      <p:font typeface="Clear Sans Regular Bold Italics" charset="1" panose="020B0603030202090304"/>
      <p:regular r:id="rId27"/>
    </p:embeddedFont>
    <p:embeddedFont>
      <p:font typeface="Crimson Pro" charset="1" panose="00000000000000000000"/>
      <p:regular r:id="rId28"/>
    </p:embeddedFont>
    <p:embeddedFont>
      <p:font typeface="Crimson Pro Bold" charset="1" panose="00000000000000000000"/>
      <p:regular r:id="rId29"/>
    </p:embeddedFont>
    <p:embeddedFont>
      <p:font typeface="Crimson Pro Italics" charset="1" panose="00000000000000000000"/>
      <p:regular r:id="rId30"/>
    </p:embeddedFont>
    <p:embeddedFont>
      <p:font typeface="Crimson Pro Bold Italics" charset="1" panose="00000000000000000000"/>
      <p:regular r:id="rId31"/>
    </p:embeddedFont>
    <p:embeddedFont>
      <p:font typeface="Open Sans Extra Bold" charset="1" panose="020B0906030804020204"/>
      <p:regular r:id="rId32"/>
    </p:embeddedFont>
    <p:embeddedFont>
      <p:font typeface="Open Sans Extra Bold Italics" charset="1" panose="020B0906030804020204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60" Target="slides/slide23.xml" Type="http://schemas.openxmlformats.org/officeDocument/2006/relationships/slide"/><Relationship Id="rId61" Target="slides/slide24.xml" Type="http://schemas.openxmlformats.org/officeDocument/2006/relationships/slide"/><Relationship Id="rId62" Target="slides/slide25.xml" Type="http://schemas.openxmlformats.org/officeDocument/2006/relationships/slide"/><Relationship Id="rId63" Target="slides/slide26.xml" Type="http://schemas.openxmlformats.org/officeDocument/2006/relationships/slide"/><Relationship Id="rId64" Target="slides/slide27.xml" Type="http://schemas.openxmlformats.org/officeDocument/2006/relationships/slide"/><Relationship Id="rId65" Target="slides/slide28.xml" Type="http://schemas.openxmlformats.org/officeDocument/2006/relationships/slide"/><Relationship Id="rId66" Target="slides/slide29.xml" Type="http://schemas.openxmlformats.org/officeDocument/2006/relationships/slide"/><Relationship Id="rId67" Target="slides/slide30.xml" Type="http://schemas.openxmlformats.org/officeDocument/2006/relationships/slide"/><Relationship Id="rId68" Target="slides/slide31.xml" Type="http://schemas.openxmlformats.org/officeDocument/2006/relationships/slide"/><Relationship Id="rId69" Target="slides/slide32.xml" Type="http://schemas.openxmlformats.org/officeDocument/2006/relationships/slide"/><Relationship Id="rId7" Target="fonts/font7.fntdata" Type="http://schemas.openxmlformats.org/officeDocument/2006/relationships/font"/><Relationship Id="rId70" Target="slides/slide33.xml" Type="http://schemas.openxmlformats.org/officeDocument/2006/relationships/slide"/><Relationship Id="rId71" Target="slides/slide34.xml" Type="http://schemas.openxmlformats.org/officeDocument/2006/relationships/slide"/><Relationship Id="rId72" Target="slides/slide35.xml" Type="http://schemas.openxmlformats.org/officeDocument/2006/relationships/slide"/><Relationship Id="rId73" Target="slides/slide36.xml" Type="http://schemas.openxmlformats.org/officeDocument/2006/relationships/slide"/><Relationship Id="rId74" Target="slides/slide37.xml" Type="http://schemas.openxmlformats.org/officeDocument/2006/relationships/slide"/><Relationship Id="rId75" Target="slides/slide38.xml" Type="http://schemas.openxmlformats.org/officeDocument/2006/relationships/slide"/><Relationship Id="rId76" Target="slides/slide39.xml" Type="http://schemas.openxmlformats.org/officeDocument/2006/relationships/slide"/><Relationship Id="rId77" Target="slides/slide40.xml" Type="http://schemas.openxmlformats.org/officeDocument/2006/relationships/slide"/><Relationship Id="rId78" Target="slides/slide41.xml" Type="http://schemas.openxmlformats.org/officeDocument/2006/relationships/slide"/><Relationship Id="rId79" Target="slides/slide42.xml" Type="http://schemas.openxmlformats.org/officeDocument/2006/relationships/slide"/><Relationship Id="rId8" Target="fonts/font8.fntdata" Type="http://schemas.openxmlformats.org/officeDocument/2006/relationships/font"/><Relationship Id="rId80" Target="slides/slide43.xml" Type="http://schemas.openxmlformats.org/officeDocument/2006/relationships/slide"/><Relationship Id="rId81" Target="slides/slide44.xml" Type="http://schemas.openxmlformats.org/officeDocument/2006/relationships/slide"/><Relationship Id="rId82" Target="slides/slide45.xml" Type="http://schemas.openxmlformats.org/officeDocument/2006/relationships/slide"/><Relationship Id="rId83" Target="slides/slide46.xml" Type="http://schemas.openxmlformats.org/officeDocument/2006/relationships/slide"/><Relationship Id="rId84" Target="slides/slide47.xml" Type="http://schemas.openxmlformats.org/officeDocument/2006/relationships/slide"/><Relationship Id="rId85" Target="slides/slide48.xml" Type="http://schemas.openxmlformats.org/officeDocument/2006/relationships/slide"/><Relationship Id="rId86" Target="slides/slide49.xml" Type="http://schemas.openxmlformats.org/officeDocument/2006/relationships/slide"/><Relationship Id="rId87" Target="slides/slide5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63580" y="-394760"/>
            <a:ext cx="12605995" cy="1260599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290146" y="9047285"/>
            <a:ext cx="18938631" cy="1239715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3006288"/>
            <a:ext cx="16230600" cy="24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>
                <a:solidFill>
                  <a:srgbClr val="2E4052"/>
                </a:solidFill>
                <a:latin typeface="Crimson Pro Bold"/>
              </a:rPr>
              <a:t>An automated approach for the classification of Covid-19 and pneumonia patients from chest X ray images using LSTM based models.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1299152" y="7282345"/>
            <a:ext cx="404446" cy="404446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1703598" y="7234720"/>
            <a:ext cx="5868241" cy="139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5"/>
              </a:lnSpc>
            </a:pPr>
            <a:r>
              <a:rPr lang="en-US" sz="2696">
                <a:solidFill>
                  <a:srgbClr val="2E4052"/>
                </a:solidFill>
                <a:latin typeface="Clear Sans Bold"/>
              </a:rPr>
              <a:t>Project &amp; Thesis-II : CSE 4250</a:t>
            </a:r>
          </a:p>
          <a:p>
            <a:pPr algn="r"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2E4052"/>
                </a:solidFill>
                <a:latin typeface="Clear Sans Bold"/>
              </a:rPr>
              <a:t>Presented by Group 3913</a:t>
            </a:r>
            <a:r>
              <a:rPr lang="en-US" sz="2696">
                <a:solidFill>
                  <a:srgbClr val="2E4052"/>
                </a:solidFill>
                <a:latin typeface="Clear Sans Bold"/>
              </a:rPr>
              <a:t> </a:t>
            </a:r>
          </a:p>
          <a:p>
            <a:pPr algn="r">
              <a:lnSpc>
                <a:spcPts val="377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5315" y="8937360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8853" r="0" b="8853"/>
          <a:stretch>
            <a:fillRect/>
          </a:stretch>
        </p:blipFill>
        <p:spPr>
          <a:xfrm flipH="false" flipV="false" rot="0">
            <a:off x="5634047" y="2240183"/>
            <a:ext cx="7746047" cy="63744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22823" y="1085850"/>
            <a:ext cx="11168494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2E4052"/>
                </a:solidFill>
                <a:latin typeface="Crimson Pro Bold"/>
              </a:rPr>
              <a:t>Work Flow of our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3217" y="1028700"/>
            <a:ext cx="1336201" cy="12997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5830" y="1605915"/>
            <a:ext cx="407712" cy="407712"/>
            <a:chOff x="6705600" y="1371600"/>
            <a:chExt cx="10972800" cy="10972800"/>
          </a:xfrm>
        </p:grpSpPr>
        <p:sp>
          <p:nvSpPr>
            <p:cNvPr name="Freeform 3" id="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99643" y="6890947"/>
            <a:ext cx="395296" cy="395296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99643" y="8165651"/>
            <a:ext cx="395296" cy="395296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92" y="7439248"/>
            <a:ext cx="667341" cy="4829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6129" t="26710" r="5040" b="19476"/>
          <a:stretch>
            <a:fillRect/>
          </a:stretch>
        </p:blipFill>
        <p:spPr>
          <a:xfrm flipH="false" flipV="false" rot="0">
            <a:off x="3494905" y="2673853"/>
            <a:ext cx="9711344" cy="144013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6295" y="699135"/>
            <a:ext cx="6275411" cy="8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sz="5700">
                <a:solidFill>
                  <a:srgbClr val="2E4052"/>
                </a:solidFill>
                <a:latin typeface="Aileron Regular"/>
              </a:rPr>
              <a:t>Datasets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4362" y="1539240"/>
            <a:ext cx="13654931" cy="112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2"/>
              </a:lnSpc>
              <a:spcBef>
                <a:spcPct val="0"/>
              </a:spcBef>
            </a:pPr>
            <a:r>
              <a:rPr lang="en-US" sz="3223">
                <a:solidFill>
                  <a:srgbClr val="2E4052"/>
                </a:solidFill>
                <a:latin typeface="Clear Sans Regular Bold"/>
              </a:rPr>
              <a:t>Dataset 1 (Primary Dataset) : </a:t>
            </a:r>
            <a:r>
              <a:rPr lang="en-US" sz="3223">
                <a:solidFill>
                  <a:srgbClr val="2E4052"/>
                </a:solidFill>
                <a:latin typeface="Clear Sans Regular Bold Italics"/>
              </a:rPr>
              <a:t>COVID19_Pneumonia_Normal_Chest_Xray_PA_Dataset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035" y="6846757"/>
            <a:ext cx="2221089" cy="43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Open Sauce"/>
              </a:rPr>
              <a:t>Training : 80%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5724" y="8118026"/>
            <a:ext cx="2226400" cy="44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Open Sauce"/>
              </a:rPr>
              <a:t>Testing :  20%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12783" y="3149153"/>
            <a:ext cx="2205814" cy="43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Open Sauce"/>
              </a:rPr>
              <a:t>TOTAL:  6939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12783" y="6083740"/>
            <a:ext cx="2195256" cy="43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Open Sauce"/>
              </a:rPr>
              <a:t>TOTAL:  5228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05570" y="7507937"/>
            <a:ext cx="2405773" cy="4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440">
                <a:solidFill>
                  <a:srgbClr val="000000"/>
                </a:solidFill>
                <a:latin typeface="Open Sauce"/>
              </a:rPr>
              <a:t>Validating : 20%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35830" y="4423337"/>
            <a:ext cx="407712" cy="407712"/>
            <a:chOff x="6705600" y="1371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rcRect l="3886" t="27437" r="4526" b="11506"/>
          <a:stretch>
            <a:fillRect/>
          </a:stretch>
        </p:blipFill>
        <p:spPr>
          <a:xfrm flipH="false" flipV="false" rot="0">
            <a:off x="3494905" y="5637433"/>
            <a:ext cx="9711344" cy="137972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518347" y="4356662"/>
            <a:ext cx="11664460" cy="112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2"/>
              </a:lnSpc>
              <a:spcBef>
                <a:spcPct val="0"/>
              </a:spcBef>
            </a:pPr>
            <a:r>
              <a:rPr lang="en-US" sz="3223">
                <a:solidFill>
                  <a:srgbClr val="2E4052"/>
                </a:solidFill>
                <a:latin typeface="Clear Sans Regular Bold"/>
              </a:rPr>
              <a:t>Dataset 2 (Secondary Dataset) : </a:t>
            </a:r>
            <a:r>
              <a:rPr lang="en-US" sz="3223">
                <a:solidFill>
                  <a:srgbClr val="2E4052"/>
                </a:solidFill>
                <a:latin typeface="Clear Sans Regular Bold Italics"/>
              </a:rPr>
              <a:t>COVID19_Pneumonia_Normal_Chest_Xray_Images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5365" y="2112895"/>
            <a:ext cx="528936" cy="528936"/>
            <a:chOff x="6705600" y="1371600"/>
            <a:chExt cx="10972800" cy="10972800"/>
          </a:xfrm>
        </p:grpSpPr>
        <p:sp>
          <p:nvSpPr>
            <p:cNvPr name="Freeform 3" id="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07106" y="2937016"/>
            <a:ext cx="909924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2E4052"/>
                </a:solidFill>
                <a:latin typeface="Clear Sans Regular Bold"/>
              </a:rPr>
              <a:t>Convolutional Neural Network (CNN)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3033863"/>
            <a:ext cx="528936" cy="528936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3033863"/>
            <a:ext cx="528936" cy="528936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07106" y="3821529"/>
            <a:ext cx="9477984" cy="415628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107106" y="1995401"/>
            <a:ext cx="909924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2E4052"/>
                </a:solidFill>
                <a:latin typeface="Clear Sans Regular Bold"/>
              </a:rPr>
              <a:t> Image Preprocessing and Augmentation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4160" y="8117736"/>
            <a:ext cx="10177646" cy="570230"/>
            <a:chOff x="0" y="0"/>
            <a:chExt cx="13570195" cy="760307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27529"/>
              <a:ext cx="705248" cy="705248"/>
              <a:chOff x="6705600" y="1371600"/>
              <a:chExt cx="10972800" cy="109728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437874" y="-76200"/>
              <a:ext cx="12132321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E4052"/>
                  </a:solidFill>
                  <a:latin typeface="Clear Sans Regular Bold"/>
                </a:rPr>
                <a:t> Transfer Learning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2656" y="1066800"/>
            <a:ext cx="5542688" cy="70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0"/>
              </a:lnSpc>
              <a:spcBef>
                <a:spcPct val="0"/>
              </a:spcBef>
            </a:pPr>
            <a:r>
              <a:rPr lang="en-US" sz="4900">
                <a:solidFill>
                  <a:srgbClr val="2E4052"/>
                </a:solidFill>
                <a:latin typeface="Crimson Pro"/>
              </a:rPr>
              <a:t>Tools Used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36111"/>
            <a:ext cx="10720127" cy="570230"/>
            <a:chOff x="0" y="0"/>
            <a:chExt cx="14293503" cy="7603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09248" y="-76200"/>
              <a:ext cx="13284255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2E4052"/>
                  </a:solidFill>
                  <a:latin typeface="Clear Sans Regular Bold"/>
                </a:rPr>
                <a:t>Reference Models of Experiment 1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55058"/>
              <a:ext cx="705248" cy="705248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55058"/>
              <a:ext cx="705248" cy="705248"/>
              <a:chOff x="6705600" y="1371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</p:grpSp>
      <p:sp>
        <p:nvSpPr>
          <p:cNvPr name="AutoShape 8" id="8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14645" y="5143500"/>
            <a:ext cx="7832116" cy="349679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46845" y="641985"/>
            <a:ext cx="5599916" cy="4285153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28700" y="4272610"/>
            <a:ext cx="7857780" cy="1309056"/>
            <a:chOff x="0" y="0"/>
            <a:chExt cx="10477040" cy="174540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1843141" cy="1678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448"/>
                </a:lnSpc>
                <a:spcBef>
                  <a:spcPct val="0"/>
                </a:spcBef>
              </a:pPr>
              <a:r>
                <a:rPr lang="en-US" sz="8589">
                  <a:solidFill>
                    <a:srgbClr val="2E4052"/>
                  </a:solidFill>
                  <a:latin typeface="Crimson Pro Bold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07081" y="458962"/>
              <a:ext cx="7469959" cy="831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44"/>
                </a:lnSpc>
              </a:pPr>
              <a:r>
                <a:rPr lang="en-US" sz="3817">
                  <a:solidFill>
                    <a:srgbClr val="2E4052"/>
                  </a:solidFill>
                  <a:latin typeface="Clear Sans Regular Bold"/>
                </a:rPr>
                <a:t>CNN-LSTM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1857734"/>
            <a:ext cx="10720127" cy="570230"/>
            <a:chOff x="0" y="0"/>
            <a:chExt cx="14293503" cy="7603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09248" y="-76200"/>
              <a:ext cx="13284255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2E4052"/>
                  </a:solidFill>
                  <a:latin typeface="Clear Sans Regular Bold"/>
                </a:rPr>
                <a:t>Reference Model of Experimment 1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55058"/>
              <a:ext cx="705248" cy="705248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55058"/>
              <a:ext cx="705248" cy="705248"/>
              <a:chOff x="6705600" y="1371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</p:grpSp>
      <p:sp>
        <p:nvSpPr>
          <p:cNvPr name="AutoShape 8" id="8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1929" r="0" b="1929"/>
          <a:stretch>
            <a:fillRect/>
          </a:stretch>
        </p:blipFill>
        <p:spPr>
          <a:xfrm flipH="false" flipV="false" rot="0">
            <a:off x="10197549" y="1227372"/>
            <a:ext cx="7374290" cy="328868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4873718"/>
            <a:ext cx="8603301" cy="3985352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227616" y="4215183"/>
            <a:ext cx="7951553" cy="1317071"/>
            <a:chOff x="0" y="0"/>
            <a:chExt cx="10602071" cy="175609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1865137" cy="1689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561"/>
                </a:lnSpc>
                <a:spcBef>
                  <a:spcPct val="0"/>
                </a:spcBef>
              </a:pPr>
              <a:r>
                <a:rPr lang="en-US" sz="8692">
                  <a:solidFill>
                    <a:srgbClr val="2E4052"/>
                  </a:solidFill>
                  <a:latin typeface="Crimson Pro Bold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42967" y="528605"/>
              <a:ext cx="7559104" cy="859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8"/>
                </a:lnSpc>
              </a:pPr>
              <a:r>
                <a:rPr lang="en-US" sz="3863">
                  <a:solidFill>
                    <a:srgbClr val="2E4052"/>
                  </a:solidFill>
                  <a:latin typeface="Clear Sans Regular Bold"/>
                </a:rPr>
                <a:t>CNN-BiLSTM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6416" y="2422511"/>
            <a:ext cx="10720127" cy="570230"/>
            <a:chOff x="0" y="0"/>
            <a:chExt cx="14293503" cy="7603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09248" y="-76200"/>
              <a:ext cx="13284255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2E4052"/>
                  </a:solidFill>
                  <a:latin typeface="Clear Sans Regular Bold"/>
                </a:rPr>
                <a:t>Reference models of Experiment 2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55058"/>
              <a:ext cx="705248" cy="705248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55058"/>
              <a:ext cx="705248" cy="705248"/>
              <a:chOff x="6705600" y="1371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7D7CE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315537" y="3559734"/>
            <a:ext cx="7951553" cy="1317071"/>
            <a:chOff x="0" y="0"/>
            <a:chExt cx="10602071" cy="17560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865137" cy="1689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561"/>
                </a:lnSpc>
                <a:spcBef>
                  <a:spcPct val="0"/>
                </a:spcBef>
              </a:pPr>
              <a:r>
                <a:rPr lang="en-US" sz="8692">
                  <a:solidFill>
                    <a:srgbClr val="2E4052"/>
                  </a:solidFill>
                  <a:latin typeface="Crimson Pro Bold"/>
                </a:rPr>
                <a:t>03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042967" y="528605"/>
              <a:ext cx="7559104" cy="859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8"/>
                </a:lnSpc>
              </a:pPr>
              <a:r>
                <a:rPr lang="en-US" sz="3863">
                  <a:solidFill>
                    <a:srgbClr val="2E4052"/>
                  </a:solidFill>
                  <a:latin typeface="Clear Sans Regular Bold"/>
                </a:rPr>
                <a:t>VGG19-LSTM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537" y="5690921"/>
            <a:ext cx="1398852" cy="12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561"/>
              </a:lnSpc>
              <a:spcBef>
                <a:spcPct val="0"/>
              </a:spcBef>
            </a:pPr>
            <a:r>
              <a:rPr lang="en-US" sz="8692">
                <a:solidFill>
                  <a:srgbClr val="2E4052"/>
                </a:solidFill>
                <a:latin typeface="Crimson Pro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79524" y="5911324"/>
            <a:ext cx="5669328" cy="66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3863">
                <a:solidFill>
                  <a:srgbClr val="2E4052"/>
                </a:solidFill>
                <a:latin typeface="Clear Sans Regular Bold"/>
              </a:rPr>
              <a:t>VGG16-LSTM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886480" y="3826429"/>
            <a:ext cx="8060281" cy="1317071"/>
            <a:chOff x="0" y="0"/>
            <a:chExt cx="10747042" cy="175609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6675"/>
              <a:ext cx="1890640" cy="1689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561"/>
                </a:lnSpc>
                <a:spcBef>
                  <a:spcPct val="0"/>
                </a:spcBef>
              </a:pPr>
              <a:r>
                <a:rPr lang="en-US" sz="8692">
                  <a:solidFill>
                    <a:srgbClr val="2E4052"/>
                  </a:solidFill>
                  <a:latin typeface="Crimson Pro Bold"/>
                </a:rPr>
                <a:t>05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84576" y="528605"/>
              <a:ext cx="7662466" cy="859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8"/>
                </a:lnSpc>
              </a:pPr>
              <a:r>
                <a:rPr lang="en-US" sz="3863">
                  <a:solidFill>
                    <a:srgbClr val="2E4052"/>
                  </a:solidFill>
                  <a:latin typeface="Clear Sans Regular Bold"/>
                </a:rPr>
                <a:t>VGG16-BiLSTM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86480" y="5987524"/>
            <a:ext cx="8372820" cy="1317071"/>
            <a:chOff x="0" y="0"/>
            <a:chExt cx="11163760" cy="175609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1963950" cy="1689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561"/>
                </a:lnSpc>
                <a:spcBef>
                  <a:spcPct val="0"/>
                </a:spcBef>
              </a:pPr>
              <a:r>
                <a:rPr lang="en-US" sz="8692">
                  <a:solidFill>
                    <a:srgbClr val="2E4052"/>
                  </a:solidFill>
                  <a:latin typeface="Crimson Pro Bold"/>
                </a:rPr>
                <a:t>06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204181" y="528605"/>
              <a:ext cx="7959579" cy="859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8"/>
                </a:lnSpc>
              </a:pPr>
              <a:r>
                <a:rPr lang="en-US" sz="3863">
                  <a:solidFill>
                    <a:srgbClr val="2E4052"/>
                  </a:solidFill>
                  <a:latin typeface="Clear Sans Regular Bold"/>
                </a:rPr>
                <a:t>InceptionResNetV2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9055" y="3089710"/>
            <a:ext cx="1215320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2E4052"/>
                </a:solidFill>
                <a:latin typeface="Clear Sans Regular Bold"/>
              </a:rPr>
              <a:t>Google Colab platform - used for training and testing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29055" y="4497070"/>
            <a:ext cx="1215320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2E4052"/>
                </a:solidFill>
                <a:latin typeface="Clear Sans Regular Bold"/>
              </a:rPr>
              <a:t>GPU -  Tesla K80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29055" y="5690677"/>
            <a:ext cx="1392129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2E4052"/>
                </a:solidFill>
                <a:latin typeface="Clear Sans Regular Bold"/>
              </a:rPr>
              <a:t>Keras library of TensorFlow version 2.2.0 and python 3.8 - for model formation 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72119" y="3207204"/>
            <a:ext cx="528936" cy="528936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72119" y="4614564"/>
            <a:ext cx="528936" cy="528936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72119" y="6141546"/>
            <a:ext cx="528936" cy="528936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2119" y="3207204"/>
            <a:ext cx="528936" cy="528936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72119" y="4614564"/>
            <a:ext cx="528936" cy="528936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72119" y="6141546"/>
            <a:ext cx="528936" cy="528936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90819" y="1085850"/>
            <a:ext cx="3991322" cy="8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sz="5700">
                <a:solidFill>
                  <a:srgbClr val="2E4052"/>
                </a:solidFill>
                <a:latin typeface="Aileron Regular"/>
              </a:rPr>
              <a:t>Tools Used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1500" y="4493621"/>
            <a:ext cx="1336201" cy="12997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56294" y="2831446"/>
            <a:ext cx="11301259" cy="53822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07701" y="4693559"/>
            <a:ext cx="491824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E4052"/>
                </a:solidFill>
                <a:latin typeface="Clear Sans Regular"/>
              </a:rPr>
              <a:t>Hyperparameter settings for the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239715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656197" y="3822700"/>
            <a:ext cx="10975605" cy="132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>
                <a:solidFill>
                  <a:srgbClr val="2E4052"/>
                </a:solidFill>
                <a:latin typeface="Crimson Pro Bold"/>
              </a:rPr>
              <a:t>Result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734912" y="1361899"/>
            <a:ext cx="249850" cy="24985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C85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4848" y="3731424"/>
            <a:ext cx="6931528" cy="499939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82552" y="3562148"/>
            <a:ext cx="6770058" cy="493967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21781" y="1239123"/>
            <a:ext cx="2937519" cy="15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loss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CNN-LSTM : Dataset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19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341441" y="2090585"/>
            <a:ext cx="7917859" cy="1952277"/>
            <a:chOff x="0" y="0"/>
            <a:chExt cx="2678387" cy="660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78387" cy="660400"/>
            </a:xfrm>
            <a:custGeom>
              <a:avLst/>
              <a:gdLst/>
              <a:ahLst/>
              <a:cxnLst/>
              <a:rect r="r" b="b" t="t" l="l"/>
              <a:pathLst>
                <a:path h="660400" w="2678387">
                  <a:moveTo>
                    <a:pt x="25539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535940"/>
                  </a:lnTo>
                  <a:cubicBezTo>
                    <a:pt x="2678387" y="604520"/>
                    <a:pt x="2622507" y="660400"/>
                    <a:pt x="2553927" y="660400"/>
                  </a:cubicBezTo>
                  <a:close/>
                </a:path>
              </a:pathLst>
            </a:custGeom>
            <a:solidFill>
              <a:srgbClr val="97D7CE">
                <a:alpha val="4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078027"/>
            <a:ext cx="7917859" cy="1952277"/>
            <a:chOff x="0" y="0"/>
            <a:chExt cx="2678387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78387" cy="660400"/>
            </a:xfrm>
            <a:custGeom>
              <a:avLst/>
              <a:gdLst/>
              <a:ahLst/>
              <a:cxnLst/>
              <a:rect r="r" b="b" t="t" l="l"/>
              <a:pathLst>
                <a:path h="660400" w="2678387">
                  <a:moveTo>
                    <a:pt x="25539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535940"/>
                  </a:lnTo>
                  <a:cubicBezTo>
                    <a:pt x="2678387" y="604520"/>
                    <a:pt x="2622507" y="660400"/>
                    <a:pt x="2553927" y="660400"/>
                  </a:cubicBezTo>
                  <a:close/>
                </a:path>
              </a:pathLst>
            </a:custGeom>
            <a:solidFill>
              <a:srgbClr val="97D7CE">
                <a:alpha val="4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41441" y="4435868"/>
            <a:ext cx="7917859" cy="1952277"/>
            <a:chOff x="0" y="0"/>
            <a:chExt cx="2678387" cy="660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678387" cy="660400"/>
            </a:xfrm>
            <a:custGeom>
              <a:avLst/>
              <a:gdLst/>
              <a:ahLst/>
              <a:cxnLst/>
              <a:rect r="r" b="b" t="t" l="l"/>
              <a:pathLst>
                <a:path h="660400" w="2678387">
                  <a:moveTo>
                    <a:pt x="25539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535940"/>
                  </a:lnTo>
                  <a:cubicBezTo>
                    <a:pt x="2678387" y="604520"/>
                    <a:pt x="2622507" y="660400"/>
                    <a:pt x="2553927" y="660400"/>
                  </a:cubicBezTo>
                  <a:close/>
                </a:path>
              </a:pathLst>
            </a:custGeom>
            <a:solidFill>
              <a:srgbClr val="97D7CE">
                <a:alpha val="4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4435868"/>
            <a:ext cx="7917859" cy="1952277"/>
            <a:chOff x="0" y="0"/>
            <a:chExt cx="2678387" cy="6604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678387" cy="660400"/>
            </a:xfrm>
            <a:custGeom>
              <a:avLst/>
              <a:gdLst/>
              <a:ahLst/>
              <a:cxnLst/>
              <a:rect r="r" b="b" t="t" l="l"/>
              <a:pathLst>
                <a:path h="660400" w="2678387">
                  <a:moveTo>
                    <a:pt x="25539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535940"/>
                  </a:lnTo>
                  <a:cubicBezTo>
                    <a:pt x="2678387" y="604520"/>
                    <a:pt x="2622507" y="660400"/>
                    <a:pt x="2553927" y="660400"/>
                  </a:cubicBezTo>
                  <a:close/>
                </a:path>
              </a:pathLst>
            </a:custGeom>
            <a:solidFill>
              <a:srgbClr val="97D7CE">
                <a:alpha val="4470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67731" y="6759437"/>
            <a:ext cx="8329464" cy="2099634"/>
            <a:chOff x="0" y="0"/>
            <a:chExt cx="2817621" cy="71024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17621" cy="710247"/>
            </a:xfrm>
            <a:custGeom>
              <a:avLst/>
              <a:gdLst/>
              <a:ahLst/>
              <a:cxnLst/>
              <a:rect r="r" b="b" t="t" l="l"/>
              <a:pathLst>
                <a:path h="710247" w="2817621">
                  <a:moveTo>
                    <a:pt x="2693161" y="710247"/>
                  </a:moveTo>
                  <a:lnTo>
                    <a:pt x="124460" y="710247"/>
                  </a:lnTo>
                  <a:cubicBezTo>
                    <a:pt x="55880" y="710247"/>
                    <a:pt x="0" y="654367"/>
                    <a:pt x="0" y="5857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3161" y="0"/>
                  </a:lnTo>
                  <a:cubicBezTo>
                    <a:pt x="2761741" y="0"/>
                    <a:pt x="2817621" y="55880"/>
                    <a:pt x="2817621" y="124460"/>
                  </a:cubicBezTo>
                  <a:lnTo>
                    <a:pt x="2817621" y="585787"/>
                  </a:lnTo>
                  <a:cubicBezTo>
                    <a:pt x="2817621" y="654367"/>
                    <a:pt x="2761741" y="710247"/>
                    <a:pt x="2693161" y="710247"/>
                  </a:cubicBezTo>
                  <a:close/>
                </a:path>
              </a:pathLst>
            </a:custGeom>
            <a:solidFill>
              <a:srgbClr val="97D7CE">
                <a:alpha val="44706"/>
              </a:srgbClr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725264" y="2341275"/>
            <a:ext cx="1425786" cy="1425781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146" r="-26520" t="0" b="-42607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15537" y="2312641"/>
            <a:ext cx="1425786" cy="142578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6805" r="-66805" t="-18970" b="-191743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725264" y="4699117"/>
            <a:ext cx="1425786" cy="1425781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122" r="-4122" t="0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15537" y="4703130"/>
            <a:ext cx="1425786" cy="1425781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9770" r="-181617" t="-172772" b="-14901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568980" y="645480"/>
            <a:ext cx="6997501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Meet The Group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18413" y="2680048"/>
            <a:ext cx="52207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pc="-27" sz="2799">
                <a:solidFill>
                  <a:srgbClr val="6F8090"/>
                </a:solidFill>
                <a:latin typeface="Clear Sans Regular Bold"/>
              </a:rPr>
              <a:t>Ishrakul Munzerin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05672" y="2784925"/>
            <a:ext cx="52207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pc="-27" sz="2799">
                <a:solidFill>
                  <a:srgbClr val="6F8090"/>
                </a:solidFill>
                <a:latin typeface="Clear Sans Regular Bold"/>
              </a:rPr>
              <a:t>Faiza Anan Noor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18413" y="5210107"/>
            <a:ext cx="52207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pc="-27" sz="2799">
                <a:solidFill>
                  <a:srgbClr val="6F8090"/>
                </a:solidFill>
                <a:latin typeface="Clear Sans Regular Bold"/>
              </a:rPr>
              <a:t>Tanima Islam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38157" y="7493843"/>
            <a:ext cx="5220791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pc="-23" sz="2300">
                <a:solidFill>
                  <a:srgbClr val="6F8090"/>
                </a:solidFill>
                <a:latin typeface="Clear Sans Regular"/>
              </a:rPr>
              <a:t>Assistant Professor, Department of CSE</a:t>
            </a: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pc="-23" sz="2300">
                <a:solidFill>
                  <a:srgbClr val="6F8090"/>
                </a:solidFill>
                <a:latin typeface="Clear Sans Regular"/>
              </a:rPr>
              <a:t>Ahsanullah University of Science and Technology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05672" y="5210107"/>
            <a:ext cx="52207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pc="-27" sz="2799">
                <a:solidFill>
                  <a:srgbClr val="6F8090"/>
                </a:solidFill>
                <a:latin typeface="Clear Sans Regular Bold"/>
              </a:rPr>
              <a:t>A.M Asif Iqbal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38157" y="6994231"/>
            <a:ext cx="52207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pc="-27" sz="2799">
                <a:solidFill>
                  <a:srgbClr val="6F8090"/>
                </a:solidFill>
                <a:latin typeface="Clear Sans Regular Bold"/>
              </a:rPr>
              <a:t>Mr. Emam Hossain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49058" y="7431428"/>
            <a:ext cx="6997501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50"/>
              </a:lnSpc>
              <a:spcBef>
                <a:spcPct val="0"/>
              </a:spcBef>
            </a:pPr>
            <a:r>
              <a:rPr lang="en-US" sz="5500">
                <a:solidFill>
                  <a:srgbClr val="2E4052"/>
                </a:solidFill>
                <a:latin typeface="Crimson Pro Bold"/>
              </a:rPr>
              <a:t>Supervised by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8628548" y="7096363"/>
            <a:ext cx="1425786" cy="1425781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-16667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324633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32463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14287"/>
            <a:ext cx="5670922" cy="574478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34576" y="3114287"/>
            <a:ext cx="6801254" cy="564395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CNN-LSTM : Dataset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3283" y="2291705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028700" y="2291705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73283" y="3131569"/>
            <a:ext cx="7586017" cy="572750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90146" y="3131569"/>
            <a:ext cx="10300341" cy="418761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CNN-LSTM : Dataset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681295"/>
            <a:ext cx="7981057" cy="513239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96623" y="3564498"/>
            <a:ext cx="7346150" cy="536599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21781" y="1239123"/>
            <a:ext cx="2937519" cy="1194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2E4052"/>
                </a:solidFill>
                <a:latin typeface="Clear Sans Regular"/>
              </a:rPr>
              <a:t>y     = loss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CNN-LSTM : Dataset 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153840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153840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2578" y="2723822"/>
            <a:ext cx="6414533" cy="613524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94463" y="2799583"/>
            <a:ext cx="6672033" cy="605948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CNN-LSTM : Dataset 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943" y="2142843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6" id="6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306943" y="2142843"/>
            <a:ext cx="7981057" cy="343416"/>
            <a:chOff x="0" y="0"/>
            <a:chExt cx="10641409" cy="45788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23915" y="2909718"/>
            <a:ext cx="7347924" cy="509789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CNN-LSTM : Dataset 2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3587" r="7031" b="2607"/>
          <a:stretch>
            <a:fillRect/>
          </a:stretch>
        </p:blipFill>
        <p:spPr>
          <a:xfrm flipH="false" flipV="false" rot="0">
            <a:off x="394386" y="3233000"/>
            <a:ext cx="9518172" cy="38613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600201"/>
            <a:ext cx="7462633" cy="544708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3499945"/>
            <a:ext cx="7489863" cy="535912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12256" y="1258173"/>
            <a:ext cx="2937519" cy="1194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accuracy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2E4052"/>
                </a:solidFill>
                <a:latin typeface="Clear Sans Regular"/>
              </a:rPr>
              <a:t>y      = loss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CNN-BiLSTM : Dataset 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153840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153840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500" y="2694599"/>
            <a:ext cx="6509894" cy="616447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37633" y="2723021"/>
            <a:ext cx="6821863" cy="610762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CNN-BiLSTM : Dataset 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90782" y="2096135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198112" y="2096135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12881" y="2846247"/>
            <a:ext cx="8475119" cy="569009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3071" y="3407274"/>
            <a:ext cx="10171140" cy="403388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CNN-BiLSTM : Dataset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734912" y="1361899"/>
            <a:ext cx="249850" cy="24985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C85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4241" y="3470279"/>
            <a:ext cx="8045516" cy="557700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31093" y="3407870"/>
            <a:ext cx="8002050" cy="558191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21781" y="1239123"/>
            <a:ext cx="2937519" cy="15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loss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CNN-BiLSTM : Dataset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324633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32463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500" y="2951597"/>
            <a:ext cx="6473786" cy="609568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25051" y="2795533"/>
            <a:ext cx="7219841" cy="606353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CNN-BiLSTM : Dataset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86905" y="4084548"/>
            <a:ext cx="7379246" cy="10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The Contents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61168" y="441275"/>
            <a:ext cx="811483" cy="81148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61269" y="1422026"/>
            <a:ext cx="811483" cy="81148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148382" y="2409272"/>
            <a:ext cx="811483" cy="8114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61269" y="3473193"/>
            <a:ext cx="811483" cy="81148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0" y="4518791"/>
            <a:ext cx="811483" cy="81148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61168" y="5586400"/>
            <a:ext cx="811483" cy="811483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61168" y="6719879"/>
            <a:ext cx="811483" cy="811483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61301" y="577591"/>
            <a:ext cx="3625430" cy="34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9785" y="657171"/>
            <a:ext cx="625484" cy="41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1402" y="1558342"/>
            <a:ext cx="3625430" cy="34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Literature Review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9887" y="1637922"/>
            <a:ext cx="625484" cy="41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66516" y="2624459"/>
            <a:ext cx="3625430" cy="3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Methodology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8515" y="3689195"/>
            <a:ext cx="3625430" cy="3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Result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48515" y="4658486"/>
            <a:ext cx="3625430" cy="34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Future Directions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6516" y="5802056"/>
            <a:ext cx="3625430" cy="3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Conclusion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66516" y="6935535"/>
            <a:ext cx="3625430" cy="3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References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36999" y="2625168"/>
            <a:ext cx="625484" cy="41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49887" y="3689089"/>
            <a:ext cx="625484" cy="4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32617" y="4734686"/>
            <a:ext cx="625484" cy="4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49785" y="5802296"/>
            <a:ext cx="625484" cy="41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49785" y="6935775"/>
            <a:ext cx="625484" cy="41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965">
                <a:solidFill>
                  <a:srgbClr val="333330"/>
                </a:solidFill>
                <a:latin typeface="Aleo Bold"/>
              </a:rPr>
              <a:t>07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03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9139618" y="7784015"/>
            <a:ext cx="811483" cy="811483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166151" y="8001225"/>
            <a:ext cx="726231" cy="41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970">
                <a:solidFill>
                  <a:srgbClr val="333330"/>
                </a:solidFill>
                <a:latin typeface="Aleo Bold"/>
              </a:rPr>
              <a:t>08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66516" y="7999721"/>
            <a:ext cx="3625430" cy="34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pc="61" sz="2033">
                <a:solidFill>
                  <a:srgbClr val="333330"/>
                </a:solidFill>
                <a:latin typeface="Glacial Indifference"/>
              </a:rPr>
              <a:t>Appendix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392042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162943" y="2392042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1819" t="0" r="5789" b="0"/>
          <a:stretch>
            <a:fillRect/>
          </a:stretch>
        </p:blipFill>
        <p:spPr>
          <a:xfrm flipH="false" flipV="false" rot="0">
            <a:off x="0" y="3728341"/>
            <a:ext cx="9882303" cy="419956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3058187"/>
            <a:ext cx="8928337" cy="553987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CNN-BiLSTM : Dataset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734912" y="1361899"/>
            <a:ext cx="249850" cy="24985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C85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500" y="3664087"/>
            <a:ext cx="8068804" cy="519498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79169" y="3664087"/>
            <a:ext cx="8247328" cy="518933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21781" y="1239123"/>
            <a:ext cx="2937519" cy="15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loss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VGG19-LSTM (Dataset 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324633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13513" y="232463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500" y="3216506"/>
            <a:ext cx="6773564" cy="564256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34576" y="2875805"/>
            <a:ext cx="6812629" cy="598326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VGG19-LSTM 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6402" y="2130340"/>
            <a:ext cx="8562082" cy="368417"/>
            <a:chOff x="0" y="0"/>
            <a:chExt cx="11416110" cy="4912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839458" y="-47625"/>
              <a:ext cx="10576652" cy="538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4"/>
                </a:lnSpc>
              </a:pPr>
              <a:r>
                <a:rPr lang="en-US" sz="2467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7496"/>
              <a:ext cx="357386" cy="357386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028700" y="2130340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5268" t="0" r="5268" b="0"/>
          <a:stretch>
            <a:fillRect/>
          </a:stretch>
        </p:blipFill>
        <p:spPr>
          <a:xfrm flipH="false" flipV="false" rot="0">
            <a:off x="0" y="3453639"/>
            <a:ext cx="9768844" cy="402518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56066" y="2874397"/>
            <a:ext cx="7290695" cy="518366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VGG19-LSTM(Dataset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734912" y="1361899"/>
            <a:ext cx="249850" cy="24985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C85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5711" y="3664087"/>
            <a:ext cx="8308289" cy="519498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68405" y="3678242"/>
            <a:ext cx="8678356" cy="518082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21781" y="1239123"/>
            <a:ext cx="2937519" cy="15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loss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VGG16-LSTM(Dataset 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324633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32463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15074" b="0"/>
          <a:stretch>
            <a:fillRect/>
          </a:stretch>
        </p:blipFill>
        <p:spPr>
          <a:xfrm flipH="false" flipV="false" rot="0">
            <a:off x="47413" y="2996136"/>
            <a:ext cx="6956484" cy="586293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25051" y="3016042"/>
            <a:ext cx="7040137" cy="584302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VGG16-LSTM(Dataset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6943" y="2432383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028700" y="243238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1708" t="0" r="10411" b="0"/>
          <a:stretch>
            <a:fillRect/>
          </a:stretch>
        </p:blipFill>
        <p:spPr>
          <a:xfrm flipH="false" flipV="false" rot="0">
            <a:off x="-290146" y="3700557"/>
            <a:ext cx="10276188" cy="431052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306943" y="3263986"/>
            <a:ext cx="8763751" cy="518366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VGG16-LSTM(Dataset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994233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734912" y="1361899"/>
            <a:ext cx="249850" cy="24985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C85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664087"/>
            <a:ext cx="8308289" cy="519498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79169" y="3678242"/>
            <a:ext cx="8678356" cy="518082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21781" y="1239123"/>
            <a:ext cx="2937519" cy="15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loss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VGG16-BiLSTM(Dataset 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324633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32463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500" y="3228524"/>
            <a:ext cx="5918971" cy="563054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25051" y="2869532"/>
            <a:ext cx="6432115" cy="598953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VGG16-BiLSTM(Dataset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7428" y="1958632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576455" y="2130340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969"/>
          <a:stretch>
            <a:fillRect/>
          </a:stretch>
        </p:blipFill>
        <p:spPr>
          <a:xfrm flipH="false" flipV="false" rot="0">
            <a:off x="0" y="3425766"/>
            <a:ext cx="10977286" cy="452345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564434" y="3091413"/>
            <a:ext cx="7723566" cy="519215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7076567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VGG16-BiLSTM(Dataset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905312" y="3559990"/>
            <a:ext cx="528936" cy="528936"/>
            <a:chOff x="6705600" y="1371600"/>
            <a:chExt cx="10972800" cy="10972800"/>
          </a:xfrm>
        </p:grpSpPr>
        <p:sp>
          <p:nvSpPr>
            <p:cNvPr name="Freeform 3" id="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856605" y="3493315"/>
            <a:ext cx="73611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2E4052"/>
                </a:solidFill>
                <a:latin typeface="Clear Sans Regular"/>
              </a:rPr>
              <a:t>COVID-19 pandemic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905312" y="5143500"/>
            <a:ext cx="528936" cy="528936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856605" y="5048866"/>
            <a:ext cx="736113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2E4052"/>
                </a:solidFill>
                <a:latin typeface="Clear Sans Regular"/>
              </a:rPr>
              <a:t>A</a:t>
            </a:r>
            <a:r>
              <a:rPr lang="en-US" sz="3400">
                <a:solidFill>
                  <a:srgbClr val="2E4052"/>
                </a:solidFill>
                <a:latin typeface="Clear Sans Regular"/>
              </a:rPr>
              <a:t>ssist doctors to ease out their burdensome task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7905312" y="1880249"/>
            <a:ext cx="8665205" cy="10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9264001" cy="92640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4454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accuracy 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179169" y="3064454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T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raining and validation loss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734912" y="1361899"/>
            <a:ext cx="249850" cy="24985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C85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863619"/>
            <a:ext cx="7309341" cy="518366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33386" y="3863619"/>
            <a:ext cx="7197464" cy="518366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21781" y="1239123"/>
            <a:ext cx="2937519" cy="15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x = number of epochs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= accuracy</a:t>
            </a: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2E4052"/>
                </a:solidFill>
                <a:latin typeface="Clear Sans Regular"/>
              </a:rPr>
              <a:t>y      = loss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1473" y="1157724"/>
            <a:ext cx="7076567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InceptionResNetV2-LSTM (Dataset 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118" y="1919261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left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368" y="2285074"/>
            <a:ext cx="3320492" cy="2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645">
                <a:solidFill>
                  <a:srgbClr val="000000"/>
                </a:solidFill>
                <a:latin typeface="Clear Sans Regular"/>
              </a:rPr>
              <a:t>   right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994" y="2324633"/>
            <a:ext cx="7981057" cy="348774"/>
            <a:chOff x="0" y="0"/>
            <a:chExt cx="10641409" cy="4650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Co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nfusion Matrix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094463" y="2324633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ROC cu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rve 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3994" y="3247869"/>
            <a:ext cx="5733663" cy="579941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94463" y="2911664"/>
            <a:ext cx="6230136" cy="594740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08226" y="1157724"/>
            <a:ext cx="9068991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InceptionResNetV2-LSTM(Dataset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6943" y="2453069"/>
            <a:ext cx="7981057" cy="343416"/>
            <a:chOff x="0" y="0"/>
            <a:chExt cx="10641409" cy="4578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Precision vs Recall Curve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571500" y="2453069"/>
            <a:ext cx="7981057" cy="343416"/>
            <a:chOff x="0" y="0"/>
            <a:chExt cx="10641409" cy="4578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2492" y="-47625"/>
              <a:ext cx="9858917" cy="505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Classi</a:t>
              </a:r>
              <a:r>
                <a:rPr lang="en-US" sz="2300">
                  <a:solidFill>
                    <a:srgbClr val="2E4052"/>
                  </a:solidFill>
                  <a:latin typeface="Clear Sans Regular"/>
                </a:rPr>
                <a:t>fication report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00201"/>
              <a:ext cx="333133" cy="333133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550023"/>
            <a:ext cx="9179169" cy="350168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49959" y="3116444"/>
            <a:ext cx="7309341" cy="518366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73" y="1157724"/>
            <a:ext cx="9779426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4099">
                <a:solidFill>
                  <a:srgbClr val="2E4052"/>
                </a:solidFill>
                <a:latin typeface="Aileron Regular Bold Italics"/>
              </a:rPr>
              <a:t>InceptionResNetV2-LSTM(Dataset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03675" y="1241786"/>
            <a:ext cx="1336201" cy="12997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14188" y="1184764"/>
            <a:ext cx="1156712" cy="11567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28738" y="3259446"/>
            <a:ext cx="10793987" cy="57878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567709" y="1184636"/>
            <a:ext cx="491824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E4052"/>
                </a:solidFill>
                <a:latin typeface="Clear Sans Regular"/>
              </a:rPr>
              <a:t>Time needed for training of the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1500" y="283845"/>
            <a:ext cx="5542688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2379" r="0" b="2379"/>
          <a:stretch>
            <a:fillRect/>
          </a:stretch>
        </p:blipFill>
        <p:spPr>
          <a:xfrm flipH="false" flipV="false" rot="0">
            <a:off x="1775012" y="2140604"/>
            <a:ext cx="14664954" cy="300289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185635" y="5446874"/>
            <a:ext cx="2508662" cy="1923062"/>
            <a:chOff x="0" y="0"/>
            <a:chExt cx="3344882" cy="256408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2107052"/>
              <a:ext cx="457030" cy="457030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401753"/>
              <a:ext cx="457030" cy="457030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686383"/>
              <a:ext cx="457030" cy="457030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5306"/>
              <a:ext cx="457030" cy="457030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32973" y="-47625"/>
              <a:ext cx="2611909" cy="515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46"/>
                </a:lnSpc>
                <a:spcBef>
                  <a:spcPct val="0"/>
                </a:spcBef>
              </a:pPr>
              <a:r>
                <a:rPr lang="en-US" sz="2318">
                  <a:solidFill>
                    <a:srgbClr val="2E4052"/>
                  </a:solidFill>
                  <a:latin typeface="Clear Sans Regular"/>
                </a:rPr>
                <a:t>Accuracy (%)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32973" y="628147"/>
              <a:ext cx="2611909" cy="515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46"/>
                </a:lnSpc>
                <a:spcBef>
                  <a:spcPct val="0"/>
                </a:spcBef>
              </a:pPr>
              <a:r>
                <a:rPr lang="en-US" sz="2318">
                  <a:solidFill>
                    <a:srgbClr val="2E4052"/>
                  </a:solidFill>
                  <a:latin typeface="Clear Sans Regular"/>
                </a:rPr>
                <a:t>Precision (%)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32973" y="1343517"/>
              <a:ext cx="2611909" cy="515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46"/>
                </a:lnSpc>
                <a:spcBef>
                  <a:spcPct val="0"/>
                </a:spcBef>
              </a:pPr>
              <a:r>
                <a:rPr lang="en-US" sz="2318">
                  <a:solidFill>
                    <a:srgbClr val="2E4052"/>
                  </a:solidFill>
                  <a:latin typeface="Clear Sans Regular"/>
                </a:rPr>
                <a:t>Recall (%)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32973" y="2048815"/>
              <a:ext cx="2611909" cy="515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46"/>
                </a:lnSpc>
                <a:spcBef>
                  <a:spcPct val="0"/>
                </a:spcBef>
              </a:pPr>
              <a:r>
                <a:rPr lang="en-US" sz="2318">
                  <a:solidFill>
                    <a:srgbClr val="2E4052"/>
                  </a:solidFill>
                  <a:latin typeface="Clear Sans Regular"/>
                </a:rPr>
                <a:t>F1-score (%)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2218" r="2279" b="2218"/>
          <a:stretch>
            <a:fillRect/>
          </a:stretch>
        </p:blipFill>
        <p:spPr>
          <a:xfrm flipH="false" flipV="false" rot="0">
            <a:off x="1028700" y="5236661"/>
            <a:ext cx="13834205" cy="381062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03922" y="1085850"/>
            <a:ext cx="1268015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sz="5700">
                <a:solidFill>
                  <a:srgbClr val="2E4052"/>
                </a:solidFill>
                <a:latin typeface="Aileron Regular"/>
              </a:rPr>
              <a:t>Comparative Results and Discussions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55271" y="255270"/>
            <a:ext cx="8391490" cy="87920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1500" y="283845"/>
            <a:ext cx="5542688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2E4052"/>
                </a:solidFill>
                <a:latin typeface="Crimson Pro Bold"/>
              </a:rPr>
              <a:t>Result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8956" y="1808056"/>
            <a:ext cx="7448564" cy="159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sz="5700">
                <a:solidFill>
                  <a:srgbClr val="2E4052"/>
                </a:solidFill>
                <a:latin typeface="Aileron Regular"/>
              </a:rPr>
              <a:t>Comparative Results and Discussions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8956" y="3858026"/>
            <a:ext cx="610934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2E4052"/>
                </a:solidFill>
                <a:latin typeface="Aileron Regular Bold Italics"/>
              </a:rPr>
              <a:t>Comparision with other papers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4932485"/>
            <a:ext cx="5072173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85850"/>
            <a:ext cx="4924419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Future Direction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72173" y="952500"/>
            <a:ext cx="13215827" cy="721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31"/>
              </a:lnSpc>
            </a:pPr>
          </a:p>
          <a:p>
            <a:pPr marL="945612" indent="-472806" lvl="1">
              <a:lnSpc>
                <a:spcPts val="6131"/>
              </a:lnSpc>
              <a:buFont typeface="Arial"/>
              <a:buChar char="•"/>
            </a:pPr>
            <a:r>
              <a:rPr lang="en-US" sz="4379">
                <a:solidFill>
                  <a:srgbClr val="2E4052"/>
                </a:solidFill>
                <a:latin typeface="Clear Sans Regular"/>
              </a:rPr>
              <a:t>Increase the capability of our system by using more data</a:t>
            </a:r>
          </a:p>
          <a:p>
            <a:pPr marL="945612" indent="-472806" lvl="1">
              <a:lnSpc>
                <a:spcPts val="6131"/>
              </a:lnSpc>
              <a:buFont typeface="Arial"/>
              <a:buChar char="•"/>
            </a:pPr>
            <a:r>
              <a:rPr lang="en-US" sz="4379">
                <a:solidFill>
                  <a:srgbClr val="2E4052"/>
                </a:solidFill>
                <a:latin typeface="Clear Sans Regular"/>
              </a:rPr>
              <a:t>Generating larger datasets by synthetic data generation for unbalanced data</a:t>
            </a:r>
          </a:p>
          <a:p>
            <a:pPr marL="945610" indent="-472805" lvl="1">
              <a:lnSpc>
                <a:spcPts val="6131"/>
              </a:lnSpc>
              <a:buFont typeface="Arial"/>
              <a:buChar char="•"/>
            </a:pPr>
            <a:r>
              <a:rPr lang="en-US" sz="4379">
                <a:solidFill>
                  <a:srgbClr val="2E4052"/>
                </a:solidFill>
                <a:latin typeface="Clear Sans Regular"/>
              </a:rPr>
              <a:t>E</a:t>
            </a:r>
            <a:r>
              <a:rPr lang="en-US" sz="4379">
                <a:solidFill>
                  <a:srgbClr val="2E4052"/>
                </a:solidFill>
                <a:latin typeface="Clear Sans Regular"/>
              </a:rPr>
              <a:t>xplore more advanced pre-trained models</a:t>
            </a:r>
          </a:p>
          <a:p>
            <a:pPr marL="945610" indent="-472805" lvl="1">
              <a:lnSpc>
                <a:spcPts val="6131"/>
              </a:lnSpc>
              <a:buFont typeface="Arial"/>
              <a:buChar char="•"/>
            </a:pPr>
            <a:r>
              <a:rPr lang="en-US" sz="4379">
                <a:solidFill>
                  <a:srgbClr val="2E4052"/>
                </a:solidFill>
                <a:latin typeface="Clear Sans Regular"/>
              </a:rPr>
              <a:t>Use of advanced ensembling techniques </a:t>
            </a:r>
          </a:p>
          <a:p>
            <a:pPr marL="945610" indent="-472805" lvl="1">
              <a:lnSpc>
                <a:spcPts val="6131"/>
              </a:lnSpc>
              <a:buFont typeface="Arial"/>
              <a:buChar char="•"/>
            </a:pPr>
            <a:r>
              <a:rPr lang="en-US" sz="4379">
                <a:solidFill>
                  <a:srgbClr val="2E4052"/>
                </a:solidFill>
                <a:latin typeface="Clear Sans Regular"/>
              </a:rPr>
              <a:t>Getting devices capable of working with larger datasets </a:t>
            </a:r>
          </a:p>
          <a:p>
            <a:pPr>
              <a:lnSpc>
                <a:spcPts val="19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99876"/>
            <a:ext cx="9202223" cy="920222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898885" y="1028700"/>
            <a:ext cx="7360415" cy="3856692"/>
            <a:chOff x="0" y="0"/>
            <a:chExt cx="9813887" cy="51422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54462"/>
              <a:ext cx="9813887" cy="308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E4052"/>
                  </a:solidFill>
                  <a:latin typeface="Clear Sans Regular"/>
                </a:rPr>
                <a:t>Taking all of the limitations and constraints in mind we have come up with the idea of our proposed system which is to detect covid19 using chest x ray images. We believe that our proposed system will go a long way in achieving this goal and will help doctors and medical personnel and will add a significant value to the medical field.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9813887" cy="1398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2E4052"/>
                  </a:solidFill>
                  <a:latin typeface="Crimson Pro Bold"/>
                </a:rPr>
                <a:t>Conclusion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390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256543" y="541536"/>
            <a:ext cx="4257124" cy="10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Refe</a:t>
            </a:r>
            <a:r>
              <a:rPr lang="en-US" u="none" sz="7200">
                <a:solidFill>
                  <a:srgbClr val="2E4052"/>
                </a:solidFill>
                <a:latin typeface="Crimson Pro Bold"/>
              </a:rPr>
              <a:t>r</a:t>
            </a:r>
            <a:r>
              <a:rPr lang="en-US" u="none" sz="7200">
                <a:solidFill>
                  <a:srgbClr val="2E4052"/>
                </a:solidFill>
                <a:latin typeface="Crimson Pro Bold"/>
              </a:rPr>
              <a:t>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24770"/>
            <a:ext cx="16230600" cy="742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[1] wikipedia, “Covid-19 Pandemic.” </a:t>
            </a:r>
            <a:r>
              <a:rPr lang="en-US" sz="1400">
                <a:solidFill>
                  <a:srgbClr val="0000FF"/>
                </a:solidFill>
                <a:latin typeface="Arimo"/>
              </a:rPr>
              <a:t>https://en.wikipedia.org/wiki/ COVID-19_pandemic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2020. [Online; accessed 24 Dec 2021].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[2] R. S. Kaplan and M. E. Porter, “How to solve the cost crisis in health care,”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Harv Bus Rev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89, no. 9, pp. 46–52, 2011.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[3] M. Z. Islam, M. M. Islam, and A. Asraf, “A combined deep cnn-lstm network for the detection of novel coronavirus (covid-19) using x-ray images,”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Informatics in medicine unlocked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20, p. 100412,         2020.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[4] Z. Mousavi, N. Shahini, S. Sheykhivand, S. Mojtahedi, and A. Arshadi, “Covid-19 de tection using chest x-ray images based on a developed deep neural network,”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SLAS Technology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2021.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[5] H. Naeem and A. A. Bin-Salem, “A cnn-lstm network with multi-level feature extraction-based approach for automated detection of coronavirus from ct scan and x-ray images,”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Applied Soft Computing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113, p. 107918, 2021.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[6] K. Akyol and B. ¸Sen, “Automatic detection of covid-19 with bidirectional lstm net work using deep features extracted from chest x-ray images,”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Interdisciplinary Sciences: Computational Life Sciences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pp. 1–12, 2021.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[7] F. A. Saiz and I. Barandiaran, “Covid-19 detection in chest x-ray images using a deep learning approach,”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International Journal of Interactive Multimedia and Artificial Intel ligence, InPress (InPress)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1, 2020.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[8] A. Bhattacharyya, D. Bhaik, S. Kumar, P. Thakur, R. Sharma, and R. B. Pachori, “A deep learning based approach for automatic detection of covid-19 cases using chest x-ray images,”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Biomedical Signal Processing and Control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71, p. 103182, 2022.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[9] K. F. Haque, F. F. Haque, L. Gandy, and A. Abdelgawad, “Automatic detection of covid 19 from chest x-ray images with convolutional neural networks,” in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2020 Interna tional Conference on Computing, Electronics &amp; Communications Engineering (iCCECE)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pp. 125–130, IEEE, 2020.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[10] S. Hussain Khan, A. Sohail, and A. Khan, “Covid-19 detection in chest x-ray images using a new channel boosted cnn,”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arXiv e-prints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pp. arXiv–2012, 2020.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[11] T. Gao, “Chest x-ray image analysis and classification for covid-19 pneumonia detec tion using deep cnn,”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medRxiv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2020. 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[12] P. K. Sethy, S. K. Behera, P. K. Ratha, and P. Biswas, “Detection of coronavirus disease (covid-19) based on deep features and support vector machine,” 2020.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[13] A. Makris, I. Kontopoulos, and K. Tserpes, “Covid-19 detection from chest x-ray images using deep learning and convolutional neural networks,” in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11th Hellenic Conference on Artificial Intelligence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pp. 60–66, 2020.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[14] A. Abbas, M. M. Abdelsamea, and M. M. Gaber, “Classification of covid-19 in chest x-ray images using detrac deep convolutional neural network,”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Applied Intelligence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51, no. 2, pp. 854–864, 2021.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[15] L. Wang, Z. Q. Lin, and A. Wong, “Covid-net: A tailored deep convolutional neural network design for detection of covid-19 cases from chest x-ray images,”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Scientific Reports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10, no. 1, pp. 1–12, 2020. </a:t>
            </a:r>
          </a:p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[16] B. Sekeroglu and I. Ozsahin, “covid19 detection of covid-19 from chest x-ray images using convolutional neural networks,”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SLAS TECHNOLOGY: Translating Life Sciences Innovation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vol. 25, no. 6, pp. 553–565, 2020.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[17] X. P. Burgos-Artizzu, “Automated covid-19 detection from frontal chest x-ray images using deep learning: an online feasibility study,” </a:t>
            </a:r>
            <a:r>
              <a:rPr lang="en-US" sz="1400">
                <a:solidFill>
                  <a:srgbClr val="000000"/>
                </a:solidFill>
                <a:latin typeface="Arimo Italics"/>
              </a:rPr>
              <a:t>medRxiv</a:t>
            </a:r>
            <a:r>
              <a:rPr lang="en-US" sz="1400">
                <a:solidFill>
                  <a:srgbClr val="000000"/>
                </a:solidFill>
                <a:latin typeface="Arimo"/>
              </a:rPr>
              <a:t>, 2020.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"/>
              </a:rPr>
              <a:t>[18] A. K. Das, S. Ghosh, S. Thunder, R. Dutta, S. Agarwal, and A. Chakrabarti, “Automatic covid-19 detection from x-ray images using ensemble learning with convolutional neu ral network,” Pattern   Analysis and Applications, pp. 1–14, 2021. </a:t>
            </a:r>
          </a:p>
          <a:p>
            <a:pPr>
              <a:lnSpc>
                <a:spcPts val="19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390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256543" y="541536"/>
            <a:ext cx="4257124" cy="10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Refe</a:t>
            </a:r>
            <a:r>
              <a:rPr lang="en-US" u="none" sz="7200">
                <a:solidFill>
                  <a:srgbClr val="2E4052"/>
                </a:solidFill>
                <a:latin typeface="Crimson Pro Bold"/>
              </a:rPr>
              <a:t>r</a:t>
            </a:r>
            <a:r>
              <a:rPr lang="en-US" u="none" sz="7200">
                <a:solidFill>
                  <a:srgbClr val="2E4052"/>
                </a:solidFill>
                <a:latin typeface="Crimson Pro Bold"/>
              </a:rPr>
              <a:t>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9805" y="1294130"/>
            <a:ext cx="16230600" cy="767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[19] Ç. Polat, O. Karaman, C. Karaman, G. Korkmaz, M. C. Balcí, and S. E. Kelek, “Covid-19 diagnosis from chest x-ray images using transfer learning: Enhanced performance by debiasing dataloader,” Journal of X-Ray Science and Technology, no. Preprint, pp. 1–18.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[20] S. Sakib, M. A. B. Siddique, M. M. R. Khan, N. Yasmin, A. Aziz, M. Chowdhury, and I. K. Tasawar, “Detection of covid-19 disease from chest x-ray images: A deep transfer learning framework,” medRxiv, 2020.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[21] M. S. Al-Rakhami, M. M. Islam, M. Z. Islam, A. Asraf, A. H. Sodhro, and W. Ding, “Diagnosis of covid-19 from x-rays using combined cnn-rnn architecture with transfer learning,” MedRxiv, pp. 2020–08, 2021.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[22] S. Akter, F. Shamrat, S. Chakraborty, A. Karim, and S. Azam, “Covid-19 detection using deep learning algorithm on chest x-ray images,” Biology, vol. 10, no. 11, p. 1174,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[23] W. Kusakunniran, S. Karnjanapreechakorn, T. Siriapisith, P. Borwarnginn, K. Sutas sananon, T. Tongdee, and P. Saiviroonporn, “Covid-19 detection and heatmap generation in chest x-ray images,” Journal of Medical Imaging, vol. 8, no. S1, p. 014001,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[24] A. Narin, C. Kaya, and Z. Pamuk, “Automatic detection of coronavirus disease (covid 19) using x-ray images and deep convolutional neural networks. arxiv 2020,” arXiv preprint arXiv:2003.10849, 2003.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[25] S. Ahmed, T. Hossain, O. B. Hoque, S. Sarker, S. Rahman, and F. M. Shah, “Automated covid-19 detection from chest x-ray images: A high-resolution network (hrnet) ap proach,” SN computer science, vol. 2, no. 4, pp. 1–17,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[26] R. Kumar, A. Arora, B. Bansal, V. Sahayasheela, H. Buckchash, J. Imran, N. Narayanan, G. Pandian, and B. Raman, “Accurate prediction of covid-19 using chest x-ray images through deep feature learning model with smote and machine learning classifiers. medrxiv 2020.04. 13.20063461.”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[27] D. Singh, V. Kumar, V. Yadav, and M. Kaur, “Deep neural network-based screening model for covid-19-infected patients using chest x-ray images,” International Journal of Pattern Recognition and Artificial Intelligence, vol. 35, no. 03, p. 2151004,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[28] T. Ozturk, M. Talo, E. A. Yildirim, U. B. Baloglu, O. Yildirim, and U. R. Acharya, “Au tomated detection of covid-19 cases using deep neural networks with x-ray images,” Computers in biology and medicine, vol. 121, p. 103792, 2020.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[29] S. D. Deb and R. K. Jha, “Covid-19 detection from chest x-ray images using ensemble of cnn models,” in 2020 International Conference on Power, Instrumentation, Control and Computing (PICC), pp. 1–5, IEEE, 2020.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[30] T. B. Chandra, K. Verma, B. K. Singh, D. Jain, and S. S. Netam, “Coronavirus disease (covid-19) detection in chest x-ray images using majority voting based classifier en semble,” Expert systems with applications, vol. 165, p. 113909,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[31] M. Abdul Salam, S. Taha, and M. Ramadan, “Covid-19 detection using federated ma chine learning,” Plos one, vol. 16, no. 6, p. e0252573,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[32] H. A. Kaheel H and C. A, “AI-Based Image Processing for COVID-19 Detection in Chest CT Scan Images,” frontiersin, vol. 02, no. 12, p. 645040, 2021.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[33] A. Asraf, “Covid19_pneumonia_normal_chest_xray_pa_dataset.” https://www.kaggle.com/amanullahasraf/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 covid19-pneumonia-normal-chest-xray-pa-dataset, 2020. [Online; accessed November 2021]. 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2E4052"/>
                </a:solidFill>
                <a:latin typeface="Arimo"/>
              </a:rPr>
              <a:t>[34] S. Kumar, “Covid19 + pneumonia + normal chest x-ray im ages.” https://www.kaggle.com/sachinkumar413/ covid-pneumonia-normal-chest-xray-images, 2021. [Online; accessed November 2021].</a:t>
            </a:r>
          </a:p>
          <a:p>
            <a:pPr>
              <a:lnSpc>
                <a:spcPts val="19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905312" y="3192834"/>
            <a:ext cx="528936" cy="528936"/>
            <a:chOff x="6705600" y="1371600"/>
            <a:chExt cx="10972800" cy="10972800"/>
          </a:xfrm>
        </p:grpSpPr>
        <p:sp>
          <p:nvSpPr>
            <p:cNvPr name="Freeform 3" id="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905312" y="5612035"/>
            <a:ext cx="528936" cy="528936"/>
            <a:chOff x="6705600" y="1371600"/>
            <a:chExt cx="10972800" cy="10972800"/>
          </a:xfrm>
        </p:grpSpPr>
        <p:sp>
          <p:nvSpPr>
            <p:cNvPr name="Freeform 5" id="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905312" y="6879825"/>
            <a:ext cx="528936" cy="528936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905312" y="8037565"/>
            <a:ext cx="528936" cy="528936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905312" y="4398248"/>
            <a:ext cx="528936" cy="528936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7D7CE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FFC857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7905312" y="1880249"/>
            <a:ext cx="9666527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2E4052"/>
                </a:solidFill>
                <a:latin typeface="Crimson Pro Bold"/>
              </a:rPr>
              <a:t>Motivation &amp;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10719" y="4542656"/>
            <a:ext cx="8157436" cy="2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3"/>
              </a:lnSpc>
            </a:pPr>
            <a:r>
              <a:rPr lang="en-US" sz="2300">
                <a:solidFill>
                  <a:srgbClr val="333330"/>
                </a:solidFill>
                <a:latin typeface="Clear Sans Regular Bold"/>
              </a:rPr>
              <a:t>High cost  and unavailability of medical kits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0719" y="7054948"/>
            <a:ext cx="7154345" cy="2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3"/>
              </a:lnSpc>
            </a:pPr>
            <a:r>
              <a:rPr lang="en-US" sz="2300">
                <a:solidFill>
                  <a:srgbClr val="333330"/>
                </a:solidFill>
                <a:latin typeface="Clear Sans Regular Bold"/>
              </a:rPr>
              <a:t>Absence of trained staff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0719" y="8212688"/>
            <a:ext cx="7154345" cy="2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3"/>
              </a:lnSpc>
            </a:pPr>
            <a:r>
              <a:rPr lang="en-US" sz="2300">
                <a:solidFill>
                  <a:srgbClr val="333330"/>
                </a:solidFill>
                <a:latin typeface="Clear Sans Regular Bold"/>
              </a:rPr>
              <a:t>Human Prone Errors and Risk Factors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10719" y="5787159"/>
            <a:ext cx="7702985" cy="2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3"/>
              </a:lnSpc>
            </a:pPr>
            <a:r>
              <a:rPr lang="en-US" sz="2300">
                <a:solidFill>
                  <a:srgbClr val="333330"/>
                </a:solidFill>
                <a:latin typeface="Clear Sans Regular Bold"/>
              </a:rPr>
              <a:t>Too much workload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10719" y="3367957"/>
            <a:ext cx="7154345" cy="2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3"/>
              </a:lnSpc>
            </a:pPr>
            <a:r>
              <a:rPr lang="en-US" sz="2300">
                <a:solidFill>
                  <a:srgbClr val="333330"/>
                </a:solidFill>
                <a:latin typeface="Clear Sans Regular Bold"/>
              </a:rPr>
              <a:t>Slow and Inaccurate Results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9264001" cy="926400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239715"/>
          </a:xfrm>
          <a:prstGeom prst="rect">
            <a:avLst/>
          </a:prstGeom>
          <a:solidFill>
            <a:srgbClr val="FFC8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61480" y="1560270"/>
            <a:ext cx="9635379" cy="96353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93808" y="2788129"/>
            <a:ext cx="5570722" cy="132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>
                <a:solidFill>
                  <a:srgbClr val="2E4052"/>
                </a:solidFill>
                <a:latin typeface="Crimson Pro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50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5315" y="8937360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647390" y="4109671"/>
            <a:ext cx="6993220" cy="103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Literature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161" y="1875368"/>
            <a:ext cx="5960922" cy="70647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77992" y="1875368"/>
            <a:ext cx="5943260" cy="70647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21252" y="2006487"/>
            <a:ext cx="5477605" cy="693367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17346" y="1019175"/>
            <a:ext cx="9053308" cy="85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E4052"/>
                </a:solidFill>
                <a:latin typeface="Crimson Pro Bold"/>
              </a:rPr>
              <a:t>Summary of Related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46761" y="8863965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0146" y="9047285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6586" y="1875368"/>
            <a:ext cx="5510541" cy="70647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79831" y="1875368"/>
            <a:ext cx="5634175" cy="70647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80891" y="1875368"/>
            <a:ext cx="5722485" cy="706479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17346" y="1019175"/>
            <a:ext cx="9053308" cy="85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E4052"/>
                </a:solidFill>
                <a:latin typeface="Crimson Pro Bold"/>
              </a:rPr>
              <a:t>Summary of Related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46761" y="8863965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C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5315" y="8937360"/>
            <a:ext cx="18938631" cy="1529862"/>
          </a:xfrm>
          <a:prstGeom prst="rect">
            <a:avLst/>
          </a:prstGeom>
          <a:solidFill>
            <a:srgbClr val="97D7C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520458" y="4312485"/>
            <a:ext cx="5247084" cy="10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46761" y="8782871"/>
            <a:ext cx="6250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4052"/>
                </a:solidFill>
                <a:latin typeface="Open Sans Extra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DAE0B5GJeAo</dc:identifier>
  <dcterms:modified xsi:type="dcterms:W3CDTF">2011-08-01T06:04:30Z</dcterms:modified>
  <cp:revision>1</cp:revision>
  <dc:title>Defence ppt</dc:title>
</cp:coreProperties>
</file>